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2" r:id="rId5"/>
    <p:sldId id="284" r:id="rId6"/>
    <p:sldId id="274" r:id="rId7"/>
    <p:sldId id="277" r:id="rId8"/>
    <p:sldId id="278" r:id="rId9"/>
    <p:sldId id="282" r:id="rId10"/>
    <p:sldId id="279" r:id="rId11"/>
    <p:sldId id="280" r:id="rId12"/>
    <p:sldId id="283" r:id="rId13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B3AA7E"/>
    <a:srgbClr val="00AE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0" autoAdjust="0"/>
    <p:restoredTop sz="94675" autoAdjust="0"/>
  </p:normalViewPr>
  <p:slideViewPr>
    <p:cSldViewPr>
      <p:cViewPr>
        <p:scale>
          <a:sx n="80" d="100"/>
          <a:sy n="80" d="100"/>
        </p:scale>
        <p:origin x="-2202" y="-558"/>
      </p:cViewPr>
      <p:guideLst>
        <p:guide orient="horz" pos="164"/>
        <p:guide pos="567"/>
      </p:guideLst>
    </p:cSldViewPr>
  </p:slideViewPr>
  <p:outlineViewPr>
    <p:cViewPr>
      <p:scale>
        <a:sx n="33" d="100"/>
        <a:sy n="33" d="100"/>
      </p:scale>
      <p:origin x="0" y="3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3128"/>
        <p:guide pos="214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21379A-2957-4346-AE4A-AC5A63721BB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B8489D-863D-4EE4-90F8-63D386B3D51A}">
      <dgm:prSet phldrT="[Text]" custT="1"/>
      <dgm:spPr/>
      <dgm:t>
        <a:bodyPr/>
        <a:lstStyle/>
        <a:p>
          <a:r>
            <a:rPr lang="en-GB" sz="1600" b="1" dirty="0" smtClean="0"/>
            <a:t>Capacity to procure</a:t>
          </a:r>
          <a:endParaRPr lang="en-GB" sz="1600" b="1" dirty="0"/>
        </a:p>
      </dgm:t>
    </dgm:pt>
    <dgm:pt modelId="{06C66639-5FC1-4640-A448-07344F44CA9E}" type="parTrans" cxnId="{DD7340FD-F5C5-4494-9D3F-BAF85DBD3431}">
      <dgm:prSet/>
      <dgm:spPr/>
      <dgm:t>
        <a:bodyPr/>
        <a:lstStyle/>
        <a:p>
          <a:endParaRPr lang="en-GB" sz="3600" b="1"/>
        </a:p>
      </dgm:t>
    </dgm:pt>
    <dgm:pt modelId="{F7A7DCA3-DD4F-420E-896F-565DDC9BA0FC}" type="sibTrans" cxnId="{DD7340FD-F5C5-4494-9D3F-BAF85DBD3431}">
      <dgm:prSet custT="1"/>
      <dgm:spPr/>
      <dgm:t>
        <a:bodyPr/>
        <a:lstStyle/>
        <a:p>
          <a:endParaRPr lang="en-GB" sz="1200" b="1" dirty="0"/>
        </a:p>
      </dgm:t>
    </dgm:pt>
    <dgm:pt modelId="{76F7EF3A-893A-40C6-89EA-A31600B55455}">
      <dgm:prSet phldrT="[Text]" custT="1"/>
      <dgm:spPr/>
      <dgm:t>
        <a:bodyPr/>
        <a:lstStyle/>
        <a:p>
          <a:r>
            <a:rPr lang="en-GB" sz="1600" b="1" dirty="0" smtClean="0"/>
            <a:t>Auction</a:t>
          </a:r>
          <a:endParaRPr lang="en-GB" sz="1600" b="1" dirty="0"/>
        </a:p>
      </dgm:t>
    </dgm:pt>
    <dgm:pt modelId="{CDD99F65-AD1B-4A9A-B7C7-0A7833814D20}" type="parTrans" cxnId="{6442BBB5-53F6-4B04-81A9-72B82BC14AAB}">
      <dgm:prSet/>
      <dgm:spPr/>
      <dgm:t>
        <a:bodyPr/>
        <a:lstStyle/>
        <a:p>
          <a:endParaRPr lang="en-GB" sz="3600" b="1"/>
        </a:p>
      </dgm:t>
    </dgm:pt>
    <dgm:pt modelId="{234CE7EE-DB76-46AF-B4E8-FACB7651EFFC}" type="sibTrans" cxnId="{6442BBB5-53F6-4B04-81A9-72B82BC14AAB}">
      <dgm:prSet custT="1"/>
      <dgm:spPr/>
      <dgm:t>
        <a:bodyPr/>
        <a:lstStyle/>
        <a:p>
          <a:endParaRPr lang="en-GB" sz="1200" b="1" dirty="0"/>
        </a:p>
      </dgm:t>
    </dgm:pt>
    <dgm:pt modelId="{89CF1A29-0BF3-4A5A-95F8-826B5916C2DA}">
      <dgm:prSet phldrT="[Text]" custT="1"/>
      <dgm:spPr/>
      <dgm:t>
        <a:bodyPr/>
        <a:lstStyle/>
        <a:p>
          <a:r>
            <a:rPr lang="en-GB" sz="1600" b="1" dirty="0" smtClean="0"/>
            <a:t>Trading</a:t>
          </a:r>
          <a:endParaRPr lang="en-GB" sz="1600" b="1" dirty="0"/>
        </a:p>
      </dgm:t>
    </dgm:pt>
    <dgm:pt modelId="{8AED2788-FD40-46F2-BB8E-E0F6951C6908}" type="parTrans" cxnId="{7A3A24DB-B118-4DE5-A37A-E875FE2CD840}">
      <dgm:prSet/>
      <dgm:spPr/>
      <dgm:t>
        <a:bodyPr/>
        <a:lstStyle/>
        <a:p>
          <a:endParaRPr lang="en-GB" sz="3600" b="1"/>
        </a:p>
      </dgm:t>
    </dgm:pt>
    <dgm:pt modelId="{E57D8DB6-B9DD-4BF6-BF58-2E5CD4F4587C}" type="sibTrans" cxnId="{7A3A24DB-B118-4DE5-A37A-E875FE2CD840}">
      <dgm:prSet custT="1"/>
      <dgm:spPr/>
      <dgm:t>
        <a:bodyPr/>
        <a:lstStyle/>
        <a:p>
          <a:endParaRPr lang="en-GB" sz="1200" b="1" dirty="0"/>
        </a:p>
      </dgm:t>
    </dgm:pt>
    <dgm:pt modelId="{224EA515-1068-4A68-8C67-5B2508BBB3A1}">
      <dgm:prSet phldrT="[Text]" custT="1"/>
      <dgm:spPr/>
      <dgm:t>
        <a:bodyPr/>
        <a:lstStyle/>
        <a:p>
          <a:r>
            <a:rPr lang="en-GB" sz="1600" b="1" dirty="0" smtClean="0"/>
            <a:t>Delivery</a:t>
          </a:r>
          <a:endParaRPr lang="en-GB" sz="1600" b="1" dirty="0"/>
        </a:p>
      </dgm:t>
    </dgm:pt>
    <dgm:pt modelId="{0E24783B-6CEE-4DEC-9DB6-1FFCB5CA1739}" type="parTrans" cxnId="{B3F8ACBF-F810-4B42-9508-3B313AEE4B19}">
      <dgm:prSet/>
      <dgm:spPr/>
      <dgm:t>
        <a:bodyPr/>
        <a:lstStyle/>
        <a:p>
          <a:endParaRPr lang="en-GB" sz="3600" b="1"/>
        </a:p>
      </dgm:t>
    </dgm:pt>
    <dgm:pt modelId="{694BF26D-8D66-45F2-B8A4-F1AA7D6559FF}" type="sibTrans" cxnId="{B3F8ACBF-F810-4B42-9508-3B313AEE4B19}">
      <dgm:prSet custT="1"/>
      <dgm:spPr/>
      <dgm:t>
        <a:bodyPr/>
        <a:lstStyle/>
        <a:p>
          <a:endParaRPr lang="en-GB" sz="1200" b="1" dirty="0"/>
        </a:p>
      </dgm:t>
    </dgm:pt>
    <dgm:pt modelId="{BD55D027-8E27-4842-AAFD-1C8FA5B63B81}">
      <dgm:prSet phldrT="[Text]" custT="1"/>
      <dgm:spPr/>
      <dgm:t>
        <a:bodyPr/>
        <a:lstStyle/>
        <a:p>
          <a:r>
            <a:rPr lang="en-GB" sz="1600" b="1" dirty="0" smtClean="0"/>
            <a:t>Payment</a:t>
          </a:r>
          <a:endParaRPr lang="en-GB" sz="1600" b="1" dirty="0"/>
        </a:p>
      </dgm:t>
    </dgm:pt>
    <dgm:pt modelId="{87144F7D-33B0-406D-A7E6-BE38A54EBE51}" type="parTrans" cxnId="{2BAF4251-EE33-4B4F-AA68-FB4945A331AD}">
      <dgm:prSet/>
      <dgm:spPr/>
      <dgm:t>
        <a:bodyPr/>
        <a:lstStyle/>
        <a:p>
          <a:endParaRPr lang="en-GB" sz="3600" b="1"/>
        </a:p>
      </dgm:t>
    </dgm:pt>
    <dgm:pt modelId="{494B72B8-6DB2-4AC1-ABB8-EB31C27FA5FF}" type="sibTrans" cxnId="{2BAF4251-EE33-4B4F-AA68-FB4945A331AD}">
      <dgm:prSet/>
      <dgm:spPr/>
      <dgm:t>
        <a:bodyPr/>
        <a:lstStyle/>
        <a:p>
          <a:endParaRPr lang="en-GB" sz="3600" b="1"/>
        </a:p>
      </dgm:t>
    </dgm:pt>
    <dgm:pt modelId="{9C910E41-62B2-4F23-99A2-4533EDE78FDE}" type="pres">
      <dgm:prSet presAssocID="{7721379A-2957-4346-AE4A-AC5A63721B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0D45A6D-5C37-46FC-90C9-E45902A361F1}" type="pres">
      <dgm:prSet presAssocID="{43B8489D-863D-4EE4-90F8-63D386B3D51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6AF88E-3E03-446A-965A-A06241F38671}" type="pres">
      <dgm:prSet presAssocID="{F7A7DCA3-DD4F-420E-896F-565DDC9BA0FC}" presName="sibTrans" presStyleLbl="sibTrans2D1" presStyleIdx="0" presStyleCnt="4"/>
      <dgm:spPr/>
      <dgm:t>
        <a:bodyPr/>
        <a:lstStyle/>
        <a:p>
          <a:endParaRPr lang="en-GB"/>
        </a:p>
      </dgm:t>
    </dgm:pt>
    <dgm:pt modelId="{5B3050EC-2B26-4FB5-A9B2-6A97D0F53053}" type="pres">
      <dgm:prSet presAssocID="{F7A7DCA3-DD4F-420E-896F-565DDC9BA0FC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D9A30D3C-E04E-46DC-BF03-5F7EF5B1652E}" type="pres">
      <dgm:prSet presAssocID="{76F7EF3A-893A-40C6-89EA-A31600B5545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F64ECF-D735-4E47-83A9-88849980D5D4}" type="pres">
      <dgm:prSet presAssocID="{234CE7EE-DB76-46AF-B4E8-FACB7651EFFC}" presName="sibTrans" presStyleLbl="sibTrans2D1" presStyleIdx="1" presStyleCnt="4"/>
      <dgm:spPr/>
      <dgm:t>
        <a:bodyPr/>
        <a:lstStyle/>
        <a:p>
          <a:endParaRPr lang="en-GB"/>
        </a:p>
      </dgm:t>
    </dgm:pt>
    <dgm:pt modelId="{7C647AD6-3A21-4A6C-A62F-4A5AC971EECB}" type="pres">
      <dgm:prSet presAssocID="{234CE7EE-DB76-46AF-B4E8-FACB7651EFFC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5B0B1C85-AC85-437D-9310-8EA757527CA9}" type="pres">
      <dgm:prSet presAssocID="{89CF1A29-0BF3-4A5A-95F8-826B5916C2D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408F6B-471D-4795-956A-77EC8CB4A67D}" type="pres">
      <dgm:prSet presAssocID="{E57D8DB6-B9DD-4BF6-BF58-2E5CD4F4587C}" presName="sibTrans" presStyleLbl="sibTrans2D1" presStyleIdx="2" presStyleCnt="4"/>
      <dgm:spPr/>
      <dgm:t>
        <a:bodyPr/>
        <a:lstStyle/>
        <a:p>
          <a:endParaRPr lang="en-GB"/>
        </a:p>
      </dgm:t>
    </dgm:pt>
    <dgm:pt modelId="{3ADA2A5E-3AFC-492A-9F42-B4485CCDAA93}" type="pres">
      <dgm:prSet presAssocID="{E57D8DB6-B9DD-4BF6-BF58-2E5CD4F4587C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DD077A0C-A809-4150-B7CB-727BCD118272}" type="pres">
      <dgm:prSet presAssocID="{224EA515-1068-4A68-8C67-5B2508BBB3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2B8DA9-76EF-402A-8DE2-800AAEB36357}" type="pres">
      <dgm:prSet presAssocID="{694BF26D-8D66-45F2-B8A4-F1AA7D6559FF}" presName="sibTrans" presStyleLbl="sibTrans2D1" presStyleIdx="3" presStyleCnt="4"/>
      <dgm:spPr/>
      <dgm:t>
        <a:bodyPr/>
        <a:lstStyle/>
        <a:p>
          <a:endParaRPr lang="en-GB"/>
        </a:p>
      </dgm:t>
    </dgm:pt>
    <dgm:pt modelId="{2B9BBDF8-4F80-4797-A239-AD9B919A2B87}" type="pres">
      <dgm:prSet presAssocID="{694BF26D-8D66-45F2-B8A4-F1AA7D6559FF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88A4B00B-7E7F-44CA-A5C3-81DA54C1F3E7}" type="pres">
      <dgm:prSet presAssocID="{BD55D027-8E27-4842-AAFD-1C8FA5B63B8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42BBB5-53F6-4B04-81A9-72B82BC14AAB}" srcId="{7721379A-2957-4346-AE4A-AC5A63721BB6}" destId="{76F7EF3A-893A-40C6-89EA-A31600B55455}" srcOrd="1" destOrd="0" parTransId="{CDD99F65-AD1B-4A9A-B7C7-0A7833814D20}" sibTransId="{234CE7EE-DB76-46AF-B4E8-FACB7651EFFC}"/>
    <dgm:cxn modelId="{F105DB66-CCF4-4319-A1A1-5BAD35C448D7}" type="presOf" srcId="{F7A7DCA3-DD4F-420E-896F-565DDC9BA0FC}" destId="{156AF88E-3E03-446A-965A-A06241F38671}" srcOrd="0" destOrd="0" presId="urn:microsoft.com/office/officeart/2005/8/layout/process1"/>
    <dgm:cxn modelId="{01A8A59B-52D1-49DB-8830-FAB21B2659B9}" type="presOf" srcId="{76F7EF3A-893A-40C6-89EA-A31600B55455}" destId="{D9A30D3C-E04E-46DC-BF03-5F7EF5B1652E}" srcOrd="0" destOrd="0" presId="urn:microsoft.com/office/officeart/2005/8/layout/process1"/>
    <dgm:cxn modelId="{2304EE46-2AA3-4F27-B9B6-965BC195118E}" type="presOf" srcId="{E57D8DB6-B9DD-4BF6-BF58-2E5CD4F4587C}" destId="{6A408F6B-471D-4795-956A-77EC8CB4A67D}" srcOrd="0" destOrd="0" presId="urn:microsoft.com/office/officeart/2005/8/layout/process1"/>
    <dgm:cxn modelId="{7A3A24DB-B118-4DE5-A37A-E875FE2CD840}" srcId="{7721379A-2957-4346-AE4A-AC5A63721BB6}" destId="{89CF1A29-0BF3-4A5A-95F8-826B5916C2DA}" srcOrd="2" destOrd="0" parTransId="{8AED2788-FD40-46F2-BB8E-E0F6951C6908}" sibTransId="{E57D8DB6-B9DD-4BF6-BF58-2E5CD4F4587C}"/>
    <dgm:cxn modelId="{EDA96882-9508-4DF2-BD1A-C0B3A5272D05}" type="presOf" srcId="{E57D8DB6-B9DD-4BF6-BF58-2E5CD4F4587C}" destId="{3ADA2A5E-3AFC-492A-9F42-B4485CCDAA93}" srcOrd="1" destOrd="0" presId="urn:microsoft.com/office/officeart/2005/8/layout/process1"/>
    <dgm:cxn modelId="{A9017B9E-254D-4445-8F64-5040D6EA1789}" type="presOf" srcId="{7721379A-2957-4346-AE4A-AC5A63721BB6}" destId="{9C910E41-62B2-4F23-99A2-4533EDE78FDE}" srcOrd="0" destOrd="0" presId="urn:microsoft.com/office/officeart/2005/8/layout/process1"/>
    <dgm:cxn modelId="{27384EE2-7707-4B28-8162-6B7CD1E1C4F3}" type="presOf" srcId="{694BF26D-8D66-45F2-B8A4-F1AA7D6559FF}" destId="{2B9BBDF8-4F80-4797-A239-AD9B919A2B87}" srcOrd="1" destOrd="0" presId="urn:microsoft.com/office/officeart/2005/8/layout/process1"/>
    <dgm:cxn modelId="{B3F8ACBF-F810-4B42-9508-3B313AEE4B19}" srcId="{7721379A-2957-4346-AE4A-AC5A63721BB6}" destId="{224EA515-1068-4A68-8C67-5B2508BBB3A1}" srcOrd="3" destOrd="0" parTransId="{0E24783B-6CEE-4DEC-9DB6-1FFCB5CA1739}" sibTransId="{694BF26D-8D66-45F2-B8A4-F1AA7D6559FF}"/>
    <dgm:cxn modelId="{14302C4A-F0D5-42FE-9769-6206BB348851}" type="presOf" srcId="{F7A7DCA3-DD4F-420E-896F-565DDC9BA0FC}" destId="{5B3050EC-2B26-4FB5-A9B2-6A97D0F53053}" srcOrd="1" destOrd="0" presId="urn:microsoft.com/office/officeart/2005/8/layout/process1"/>
    <dgm:cxn modelId="{8F54EA96-D31E-4AD0-9824-103D3B229D4B}" type="presOf" srcId="{234CE7EE-DB76-46AF-B4E8-FACB7651EFFC}" destId="{7C647AD6-3A21-4A6C-A62F-4A5AC971EECB}" srcOrd="1" destOrd="0" presId="urn:microsoft.com/office/officeart/2005/8/layout/process1"/>
    <dgm:cxn modelId="{E356FB4E-4751-48FB-916E-1CB24E09D747}" type="presOf" srcId="{BD55D027-8E27-4842-AAFD-1C8FA5B63B81}" destId="{88A4B00B-7E7F-44CA-A5C3-81DA54C1F3E7}" srcOrd="0" destOrd="0" presId="urn:microsoft.com/office/officeart/2005/8/layout/process1"/>
    <dgm:cxn modelId="{6E092E11-96DF-4B73-81D5-1A82076AE260}" type="presOf" srcId="{224EA515-1068-4A68-8C67-5B2508BBB3A1}" destId="{DD077A0C-A809-4150-B7CB-727BCD118272}" srcOrd="0" destOrd="0" presId="urn:microsoft.com/office/officeart/2005/8/layout/process1"/>
    <dgm:cxn modelId="{DD7340FD-F5C5-4494-9D3F-BAF85DBD3431}" srcId="{7721379A-2957-4346-AE4A-AC5A63721BB6}" destId="{43B8489D-863D-4EE4-90F8-63D386B3D51A}" srcOrd="0" destOrd="0" parTransId="{06C66639-5FC1-4640-A448-07344F44CA9E}" sibTransId="{F7A7DCA3-DD4F-420E-896F-565DDC9BA0FC}"/>
    <dgm:cxn modelId="{C0CC4F73-69BF-41CE-9270-30BF85ADCD49}" type="presOf" srcId="{694BF26D-8D66-45F2-B8A4-F1AA7D6559FF}" destId="{102B8DA9-76EF-402A-8DE2-800AAEB36357}" srcOrd="0" destOrd="0" presId="urn:microsoft.com/office/officeart/2005/8/layout/process1"/>
    <dgm:cxn modelId="{2BAF4251-EE33-4B4F-AA68-FB4945A331AD}" srcId="{7721379A-2957-4346-AE4A-AC5A63721BB6}" destId="{BD55D027-8E27-4842-AAFD-1C8FA5B63B81}" srcOrd="4" destOrd="0" parTransId="{87144F7D-33B0-406D-A7E6-BE38A54EBE51}" sibTransId="{494B72B8-6DB2-4AC1-ABB8-EB31C27FA5FF}"/>
    <dgm:cxn modelId="{D9D23365-6743-493E-B5C2-54616016ADCC}" type="presOf" srcId="{89CF1A29-0BF3-4A5A-95F8-826B5916C2DA}" destId="{5B0B1C85-AC85-437D-9310-8EA757527CA9}" srcOrd="0" destOrd="0" presId="urn:microsoft.com/office/officeart/2005/8/layout/process1"/>
    <dgm:cxn modelId="{4DE2D331-97E1-489B-8D8E-862CF1F3EEBA}" type="presOf" srcId="{234CE7EE-DB76-46AF-B4E8-FACB7651EFFC}" destId="{45F64ECF-D735-4E47-83A9-88849980D5D4}" srcOrd="0" destOrd="0" presId="urn:microsoft.com/office/officeart/2005/8/layout/process1"/>
    <dgm:cxn modelId="{9F014076-F597-471E-9F09-39308EA70939}" type="presOf" srcId="{43B8489D-863D-4EE4-90F8-63D386B3D51A}" destId="{B0D45A6D-5C37-46FC-90C9-E45902A361F1}" srcOrd="0" destOrd="0" presId="urn:microsoft.com/office/officeart/2005/8/layout/process1"/>
    <dgm:cxn modelId="{A4EDEFD4-05B9-445A-A722-CAA160E24386}" type="presParOf" srcId="{9C910E41-62B2-4F23-99A2-4533EDE78FDE}" destId="{B0D45A6D-5C37-46FC-90C9-E45902A361F1}" srcOrd="0" destOrd="0" presId="urn:microsoft.com/office/officeart/2005/8/layout/process1"/>
    <dgm:cxn modelId="{A9F01D20-F5C4-4611-A0C7-7E62EC55A45A}" type="presParOf" srcId="{9C910E41-62B2-4F23-99A2-4533EDE78FDE}" destId="{156AF88E-3E03-446A-965A-A06241F38671}" srcOrd="1" destOrd="0" presId="urn:microsoft.com/office/officeart/2005/8/layout/process1"/>
    <dgm:cxn modelId="{D6B6047E-3B5C-494F-B80B-2EB0184138D1}" type="presParOf" srcId="{156AF88E-3E03-446A-965A-A06241F38671}" destId="{5B3050EC-2B26-4FB5-A9B2-6A97D0F53053}" srcOrd="0" destOrd="0" presId="urn:microsoft.com/office/officeart/2005/8/layout/process1"/>
    <dgm:cxn modelId="{0F76F7F2-4375-4443-95E7-EFE54C6432B4}" type="presParOf" srcId="{9C910E41-62B2-4F23-99A2-4533EDE78FDE}" destId="{D9A30D3C-E04E-46DC-BF03-5F7EF5B1652E}" srcOrd="2" destOrd="0" presId="urn:microsoft.com/office/officeart/2005/8/layout/process1"/>
    <dgm:cxn modelId="{6D126C44-C4C0-4CE7-8394-0CF72508F185}" type="presParOf" srcId="{9C910E41-62B2-4F23-99A2-4533EDE78FDE}" destId="{45F64ECF-D735-4E47-83A9-88849980D5D4}" srcOrd="3" destOrd="0" presId="urn:microsoft.com/office/officeart/2005/8/layout/process1"/>
    <dgm:cxn modelId="{2F20A814-43DE-41F4-8D1C-9CC83360EA1B}" type="presParOf" srcId="{45F64ECF-D735-4E47-83A9-88849980D5D4}" destId="{7C647AD6-3A21-4A6C-A62F-4A5AC971EECB}" srcOrd="0" destOrd="0" presId="urn:microsoft.com/office/officeart/2005/8/layout/process1"/>
    <dgm:cxn modelId="{0DD33AA2-50A1-4A2E-84D1-BB0A2D1E78CF}" type="presParOf" srcId="{9C910E41-62B2-4F23-99A2-4533EDE78FDE}" destId="{5B0B1C85-AC85-437D-9310-8EA757527CA9}" srcOrd="4" destOrd="0" presId="urn:microsoft.com/office/officeart/2005/8/layout/process1"/>
    <dgm:cxn modelId="{459CB932-778E-4F29-A5A0-67F9CDCEA96D}" type="presParOf" srcId="{9C910E41-62B2-4F23-99A2-4533EDE78FDE}" destId="{6A408F6B-471D-4795-956A-77EC8CB4A67D}" srcOrd="5" destOrd="0" presId="urn:microsoft.com/office/officeart/2005/8/layout/process1"/>
    <dgm:cxn modelId="{39905DDF-8096-463B-A117-7E515C28D4A2}" type="presParOf" srcId="{6A408F6B-471D-4795-956A-77EC8CB4A67D}" destId="{3ADA2A5E-3AFC-492A-9F42-B4485CCDAA93}" srcOrd="0" destOrd="0" presId="urn:microsoft.com/office/officeart/2005/8/layout/process1"/>
    <dgm:cxn modelId="{A39C115E-42B3-46DC-9493-76091B184860}" type="presParOf" srcId="{9C910E41-62B2-4F23-99A2-4533EDE78FDE}" destId="{DD077A0C-A809-4150-B7CB-727BCD118272}" srcOrd="6" destOrd="0" presId="urn:microsoft.com/office/officeart/2005/8/layout/process1"/>
    <dgm:cxn modelId="{8FC46EB1-C3F0-4CBE-AB00-0AF1A9459D64}" type="presParOf" srcId="{9C910E41-62B2-4F23-99A2-4533EDE78FDE}" destId="{102B8DA9-76EF-402A-8DE2-800AAEB36357}" srcOrd="7" destOrd="0" presId="urn:microsoft.com/office/officeart/2005/8/layout/process1"/>
    <dgm:cxn modelId="{4D107140-D95F-4D11-B8D7-61C9CFCE37D0}" type="presParOf" srcId="{102B8DA9-76EF-402A-8DE2-800AAEB36357}" destId="{2B9BBDF8-4F80-4797-A239-AD9B919A2B87}" srcOrd="0" destOrd="0" presId="urn:microsoft.com/office/officeart/2005/8/layout/process1"/>
    <dgm:cxn modelId="{52094691-0247-49AB-9E29-AE282F714C62}" type="presParOf" srcId="{9C910E41-62B2-4F23-99A2-4533EDE78FDE}" destId="{88A4B00B-7E7F-44CA-A5C3-81DA54C1F3E7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D45A6D-5C37-46FC-90C9-E45902A361F1}">
      <dsp:nvSpPr>
        <dsp:cNvPr id="0" name=""/>
        <dsp:cNvSpPr/>
      </dsp:nvSpPr>
      <dsp:spPr>
        <a:xfrm>
          <a:off x="3402" y="170627"/>
          <a:ext cx="1054834" cy="810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Capacity to procure</a:t>
          </a:r>
          <a:endParaRPr lang="en-GB" sz="1600" b="1" kern="1200" dirty="0"/>
        </a:p>
      </dsp:txBody>
      <dsp:txXfrm>
        <a:off x="3402" y="170627"/>
        <a:ext cx="1054834" cy="810904"/>
      </dsp:txXfrm>
    </dsp:sp>
    <dsp:sp modelId="{156AF88E-3E03-446A-965A-A06241F38671}">
      <dsp:nvSpPr>
        <dsp:cNvPr id="0" name=""/>
        <dsp:cNvSpPr/>
      </dsp:nvSpPr>
      <dsp:spPr>
        <a:xfrm>
          <a:off x="1163720" y="445280"/>
          <a:ext cx="223624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b="1" kern="1200" dirty="0"/>
        </a:p>
      </dsp:txBody>
      <dsp:txXfrm>
        <a:off x="1163720" y="445280"/>
        <a:ext cx="223624" cy="261598"/>
      </dsp:txXfrm>
    </dsp:sp>
    <dsp:sp modelId="{D9A30D3C-E04E-46DC-BF03-5F7EF5B1652E}">
      <dsp:nvSpPr>
        <dsp:cNvPr id="0" name=""/>
        <dsp:cNvSpPr/>
      </dsp:nvSpPr>
      <dsp:spPr>
        <a:xfrm>
          <a:off x="1480170" y="170627"/>
          <a:ext cx="1054834" cy="810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Auction</a:t>
          </a:r>
          <a:endParaRPr lang="en-GB" sz="1600" b="1" kern="1200" dirty="0"/>
        </a:p>
      </dsp:txBody>
      <dsp:txXfrm>
        <a:off x="1480170" y="170627"/>
        <a:ext cx="1054834" cy="810904"/>
      </dsp:txXfrm>
    </dsp:sp>
    <dsp:sp modelId="{45F64ECF-D735-4E47-83A9-88849980D5D4}">
      <dsp:nvSpPr>
        <dsp:cNvPr id="0" name=""/>
        <dsp:cNvSpPr/>
      </dsp:nvSpPr>
      <dsp:spPr>
        <a:xfrm>
          <a:off x="2640488" y="445280"/>
          <a:ext cx="223624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b="1" kern="1200" dirty="0"/>
        </a:p>
      </dsp:txBody>
      <dsp:txXfrm>
        <a:off x="2640488" y="445280"/>
        <a:ext cx="223624" cy="261598"/>
      </dsp:txXfrm>
    </dsp:sp>
    <dsp:sp modelId="{5B0B1C85-AC85-437D-9310-8EA757527CA9}">
      <dsp:nvSpPr>
        <dsp:cNvPr id="0" name=""/>
        <dsp:cNvSpPr/>
      </dsp:nvSpPr>
      <dsp:spPr>
        <a:xfrm>
          <a:off x="2956939" y="170627"/>
          <a:ext cx="1054834" cy="810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Trading</a:t>
          </a:r>
          <a:endParaRPr lang="en-GB" sz="1600" b="1" kern="1200" dirty="0"/>
        </a:p>
      </dsp:txBody>
      <dsp:txXfrm>
        <a:off x="2956939" y="170627"/>
        <a:ext cx="1054834" cy="810904"/>
      </dsp:txXfrm>
    </dsp:sp>
    <dsp:sp modelId="{6A408F6B-471D-4795-956A-77EC8CB4A67D}">
      <dsp:nvSpPr>
        <dsp:cNvPr id="0" name=""/>
        <dsp:cNvSpPr/>
      </dsp:nvSpPr>
      <dsp:spPr>
        <a:xfrm>
          <a:off x="4117257" y="445280"/>
          <a:ext cx="223624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b="1" kern="1200" dirty="0"/>
        </a:p>
      </dsp:txBody>
      <dsp:txXfrm>
        <a:off x="4117257" y="445280"/>
        <a:ext cx="223624" cy="261598"/>
      </dsp:txXfrm>
    </dsp:sp>
    <dsp:sp modelId="{DD077A0C-A809-4150-B7CB-727BCD118272}">
      <dsp:nvSpPr>
        <dsp:cNvPr id="0" name=""/>
        <dsp:cNvSpPr/>
      </dsp:nvSpPr>
      <dsp:spPr>
        <a:xfrm>
          <a:off x="4433707" y="170627"/>
          <a:ext cx="1054834" cy="810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Delivery</a:t>
          </a:r>
          <a:endParaRPr lang="en-GB" sz="1600" b="1" kern="1200" dirty="0"/>
        </a:p>
      </dsp:txBody>
      <dsp:txXfrm>
        <a:off x="4433707" y="170627"/>
        <a:ext cx="1054834" cy="810904"/>
      </dsp:txXfrm>
    </dsp:sp>
    <dsp:sp modelId="{102B8DA9-76EF-402A-8DE2-800AAEB36357}">
      <dsp:nvSpPr>
        <dsp:cNvPr id="0" name=""/>
        <dsp:cNvSpPr/>
      </dsp:nvSpPr>
      <dsp:spPr>
        <a:xfrm>
          <a:off x="5594025" y="445280"/>
          <a:ext cx="223624" cy="2615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b="1" kern="1200" dirty="0"/>
        </a:p>
      </dsp:txBody>
      <dsp:txXfrm>
        <a:off x="5594025" y="445280"/>
        <a:ext cx="223624" cy="261598"/>
      </dsp:txXfrm>
    </dsp:sp>
    <dsp:sp modelId="{88A4B00B-7E7F-44CA-A5C3-81DA54C1F3E7}">
      <dsp:nvSpPr>
        <dsp:cNvPr id="0" name=""/>
        <dsp:cNvSpPr/>
      </dsp:nvSpPr>
      <dsp:spPr>
        <a:xfrm>
          <a:off x="5910475" y="170627"/>
          <a:ext cx="1054834" cy="810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Payment</a:t>
          </a:r>
          <a:endParaRPr lang="en-GB" sz="1600" b="1" kern="1200" dirty="0"/>
        </a:p>
      </dsp:txBody>
      <dsp:txXfrm>
        <a:off x="5910475" y="170627"/>
        <a:ext cx="1054834" cy="81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BCCBB-81E8-4599-9255-5AE958E9E34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4047685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1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BEED1-B4B8-4003-8D27-7A8C9B522E71}" type="datetimeFigureOut">
              <a:rPr lang="en-GB" smtClean="0"/>
              <a:pPr/>
              <a:t>03/05/2013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6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36EF6-32DE-4C81-9324-828ED11737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36550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AAAC4-62C7-4F4D-B3D1-8BAB0882E5ED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18.png@01CE2BC1.EBC2878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1916113"/>
            <a:ext cx="7772400" cy="864815"/>
          </a:xfrm>
        </p:spPr>
        <p:txBody>
          <a:bodyPr/>
          <a:lstStyle/>
          <a:p>
            <a:r>
              <a:rPr lang="en-GB" dirty="0" smtClean="0"/>
              <a:t>Capacity Market</a:t>
            </a:r>
            <a:br>
              <a:rPr lang="en-GB" dirty="0" smtClean="0"/>
            </a:b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564904"/>
            <a:ext cx="7775575" cy="1223962"/>
          </a:xfrm>
        </p:spPr>
        <p:txBody>
          <a:bodyPr/>
          <a:lstStyle/>
          <a:p>
            <a:r>
              <a:rPr lang="en-GB" dirty="0" smtClean="0"/>
              <a:t>Outline Design – Work </a:t>
            </a:r>
            <a:r>
              <a:rPr lang="en-GB" dirty="0"/>
              <a:t>i</a:t>
            </a:r>
            <a:r>
              <a:rPr lang="en-GB" dirty="0" smtClean="0"/>
              <a:t>n Progress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May 2013</a:t>
            </a:r>
          </a:p>
          <a:p>
            <a:pPr algn="ctr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9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sz="1800" dirty="0" smtClean="0"/>
              <a:t>High-level design</a:t>
            </a:r>
          </a:p>
          <a:p>
            <a:endParaRPr lang="en-GB" sz="1000" dirty="0" smtClean="0"/>
          </a:p>
          <a:p>
            <a:r>
              <a:rPr lang="en-GB" sz="1800" dirty="0" smtClean="0"/>
              <a:t>Volume of capacity to procure</a:t>
            </a:r>
          </a:p>
          <a:p>
            <a:endParaRPr lang="en-GB" sz="1000" dirty="0" smtClean="0"/>
          </a:p>
          <a:p>
            <a:r>
              <a:rPr lang="en-GB" sz="1800" dirty="0" smtClean="0"/>
              <a:t>Auction design</a:t>
            </a:r>
          </a:p>
          <a:p>
            <a:endParaRPr lang="en-GB" sz="1000" dirty="0" smtClean="0"/>
          </a:p>
          <a:p>
            <a:r>
              <a:rPr lang="en-GB" sz="1800" dirty="0" smtClean="0"/>
              <a:t>Trading</a:t>
            </a:r>
          </a:p>
          <a:p>
            <a:endParaRPr lang="en-GB" sz="1000" dirty="0" smtClean="0"/>
          </a:p>
          <a:p>
            <a:r>
              <a:rPr lang="en-GB" sz="1800" dirty="0" smtClean="0"/>
              <a:t>Penalties/overdelivery payments</a:t>
            </a:r>
          </a:p>
          <a:p>
            <a:endParaRPr lang="en-GB" sz="1000" dirty="0" smtClean="0"/>
          </a:p>
          <a:p>
            <a:r>
              <a:rPr lang="en-GB" sz="1800" dirty="0" smtClean="0"/>
              <a:t>Payment model &amp; settlement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234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482948"/>
            <a:ext cx="8929687" cy="785812"/>
          </a:xfrm>
        </p:spPr>
        <p:txBody>
          <a:bodyPr/>
          <a:lstStyle/>
          <a:p>
            <a:r>
              <a:rPr lang="en-GB" sz="2000" dirty="0" smtClean="0"/>
              <a:t>Capacity Market –high-level design</a:t>
            </a:r>
            <a:endParaRPr lang="en-GB" sz="2000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/>
        </p:nvGraphicFramePr>
        <p:xfrm>
          <a:off x="987663" y="1124500"/>
          <a:ext cx="6968713" cy="115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627784" y="1988620"/>
            <a:ext cx="1152128" cy="29524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175" indent="-3175" fontAlgn="base">
              <a:spcBef>
                <a:spcPts val="180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Total amount of capacity contracted for from providers willing to provide it through a central auction </a:t>
            </a:r>
          </a:p>
          <a:p>
            <a:pPr marL="3175" indent="-3175" fontAlgn="base">
              <a:spcBef>
                <a:spcPts val="180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Includes DSR, storage etc as well as generation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39952" y="1988620"/>
            <a:ext cx="1008112" cy="29524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Limited physical trading (novation) of obligations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1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Capacity providers may hedge their position in private markets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52084" y="1988620"/>
            <a:ext cx="1080156" cy="29524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175" indent="-3175" fontAlgn="base">
              <a:spcBef>
                <a:spcPts val="180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Providers of capacity commit to be available when needed or face penalties in the delivery year</a:t>
            </a:r>
          </a:p>
          <a:p>
            <a:pPr marL="3175" indent="-3175" fontAlgn="base">
              <a:spcBef>
                <a:spcPts val="1800"/>
              </a:spcBef>
              <a:spcAft>
                <a:spcPct val="0"/>
              </a:spcAft>
              <a:tabLst>
                <a:tab pos="0" algn="l"/>
              </a:tabLst>
              <a:defRPr/>
            </a:pPr>
            <a:r>
              <a:rPr lang="en-GB" sz="1100" dirty="0" smtClean="0">
                <a:solidFill>
                  <a:prstClr val="black"/>
                </a:solidFill>
              </a:rPr>
              <a:t>Capacity Market does not replace the energy market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308304" y="1988620"/>
            <a:ext cx="1008148" cy="29524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Costs of capacity shared between suppliers, in proportion to their share of system peak demand</a:t>
            </a:r>
            <a:endParaRPr lang="en-GB" sz="1400" dirty="0" smtClean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115616" y="1988620"/>
            <a:ext cx="1080120" cy="29524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Enduring Reliability Standard established by Government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100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cs typeface="Arial" charset="0"/>
              </a:rPr>
              <a:t>SO forecasts peak demand and translates into a capacity requirement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83768" y="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prstClr val="black"/>
                </a:solidFill>
              </a:rPr>
              <a:t> 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971600" y="5085184"/>
            <a:ext cx="7488832" cy="1440160"/>
          </a:xfrm>
          <a:prstGeom prst="rightArrow">
            <a:avLst>
              <a:gd name="adj1" fmla="val 72775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75" indent="-3175" algn="ctr" fontAlgn="base">
              <a:spcAft>
                <a:spcPct val="0"/>
              </a:spcAft>
              <a:tabLst>
                <a:tab pos="0" algn="l"/>
              </a:tabLst>
              <a:defRPr/>
            </a:pPr>
            <a:endParaRPr lang="en-GB" sz="2000" b="1" dirty="0" smtClean="0">
              <a:solidFill>
                <a:schemeClr val="tx1"/>
              </a:solidFill>
            </a:endParaRPr>
          </a:p>
          <a:p>
            <a:pPr marL="3175" indent="-3175" algn="ctr" fontAlgn="base">
              <a:spcAft>
                <a:spcPct val="0"/>
              </a:spcAft>
              <a:tabLst>
                <a:tab pos="0" algn="l"/>
              </a:tabLst>
              <a:defRPr/>
            </a:pPr>
            <a:endParaRPr lang="en-GB" sz="1000" b="1" dirty="0" smtClean="0">
              <a:solidFill>
                <a:schemeClr val="tx1"/>
              </a:solidFill>
            </a:endParaRPr>
          </a:p>
          <a:p>
            <a:pPr marL="3175" indent="-3175" algn="ctr" fontAlgn="base">
              <a:spcAft>
                <a:spcPct val="0"/>
              </a:spcAft>
              <a:tabLst>
                <a:tab pos="0" algn="l"/>
              </a:tabLst>
              <a:defRPr/>
            </a:pPr>
            <a:r>
              <a:rPr lang="en-GB" sz="1600" b="1" dirty="0" smtClean="0">
                <a:solidFill>
                  <a:schemeClr val="tx1"/>
                </a:solidFill>
              </a:rPr>
              <a:t>Implementation</a:t>
            </a:r>
          </a:p>
          <a:p>
            <a:pPr marL="3175" indent="-3175" algn="ctr" fontAlgn="base">
              <a:spcAft>
                <a:spcPct val="0"/>
              </a:spcAft>
              <a:tabLst>
                <a:tab pos="0" algn="l"/>
              </a:tabLst>
              <a:defRPr/>
            </a:pPr>
            <a:endParaRPr lang="en-GB" sz="1200" b="1" dirty="0" smtClean="0">
              <a:solidFill>
                <a:schemeClr val="tx1"/>
              </a:solidFill>
            </a:endParaRPr>
          </a:p>
          <a:p>
            <a:pPr marL="3175" indent="-3175" algn="ctr" fontAlgn="base"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en-GB" sz="1100" dirty="0" smtClean="0">
                <a:solidFill>
                  <a:schemeClr val="tx1"/>
                </a:solidFill>
                <a:cs typeface="Arial" charset="0"/>
              </a:rPr>
              <a:t>Bodies have clear roles and responsibilities</a:t>
            </a:r>
          </a:p>
          <a:p>
            <a:pPr marL="3175" indent="-3175" algn="ctr" fontAlgn="base"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en-GB" sz="1100" dirty="0" smtClean="0">
                <a:solidFill>
                  <a:schemeClr val="tx1"/>
                </a:solidFill>
                <a:cs typeface="Arial" charset="0"/>
              </a:rPr>
              <a:t>Capacity Market can evolve as necessary</a:t>
            </a:r>
            <a:endParaRPr lang="en-GB" sz="1100" dirty="0" smtClean="0">
              <a:solidFill>
                <a:schemeClr val="tx1"/>
              </a:solidFill>
            </a:endParaRPr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59366" y="6093296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61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63935"/>
            <a:ext cx="6048672" cy="504825"/>
          </a:xfrm>
        </p:spPr>
        <p:txBody>
          <a:bodyPr/>
          <a:lstStyle/>
          <a:p>
            <a:pPr eaLnBrk="1" hangingPunct="1"/>
            <a:r>
              <a:rPr lang="en-IE" b="1" dirty="0" smtClean="0"/>
              <a:t>Deciding the volume of capacity to procure</a:t>
            </a:r>
            <a:endParaRPr lang="en-GB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5438" y="1700762"/>
            <a:ext cx="8361362" cy="4752659"/>
          </a:xfrm>
          <a:noFill/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en-GB" sz="1800" dirty="0"/>
              <a:t>Minded to run the first auction in 2014, for delivery of capacity in the </a:t>
            </a:r>
            <a:r>
              <a:rPr lang="en-GB" sz="1800" dirty="0" smtClean="0"/>
              <a:t>winter </a:t>
            </a:r>
            <a:r>
              <a:rPr lang="en-GB" sz="1800" dirty="0"/>
              <a:t>of </a:t>
            </a:r>
            <a:r>
              <a:rPr lang="en-GB" sz="1800" dirty="0" smtClean="0"/>
              <a:t>2018/19 </a:t>
            </a:r>
            <a:endParaRPr lang="en-GB" sz="1800" dirty="0"/>
          </a:p>
          <a:p>
            <a:pPr eaLnBrk="1" hangingPunct="1">
              <a:lnSpc>
                <a:spcPct val="80000"/>
              </a:lnSpc>
            </a:pPr>
            <a:endParaRPr lang="en-IE" sz="18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Ministers will set enduring reliability standard and a method for establishing a demand curve</a:t>
            </a:r>
          </a:p>
          <a:p>
            <a:pPr eaLnBrk="1" hangingPunct="1">
              <a:lnSpc>
                <a:spcPct val="80000"/>
              </a:lnSpc>
            </a:pPr>
            <a:endParaRPr lang="en-IE" sz="18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Ministers will decide volume of capacity to procure, on basis of advice, using reliability standard and demand curve</a:t>
            </a:r>
          </a:p>
          <a:p>
            <a:pPr eaLnBrk="1" hangingPunct="1">
              <a:lnSpc>
                <a:spcPct val="80000"/>
              </a:lnSpc>
            </a:pPr>
            <a:endParaRPr lang="en-IE" sz="18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Quantity required procured through auctions 4 years ahead and 1 year ahead (for DSR)</a:t>
            </a:r>
          </a:p>
          <a:p>
            <a:pPr>
              <a:lnSpc>
                <a:spcPct val="80000"/>
              </a:lnSpc>
            </a:pPr>
            <a:endParaRPr lang="en-IE" sz="1800" dirty="0" smtClean="0"/>
          </a:p>
          <a:p>
            <a:pPr>
              <a:lnSpc>
                <a:spcPct val="80000"/>
              </a:lnSpc>
            </a:pPr>
            <a:r>
              <a:rPr lang="en-IE" sz="1800" dirty="0" smtClean="0"/>
              <a:t>Successful </a:t>
            </a:r>
            <a:r>
              <a:rPr lang="en-IE" sz="1800" dirty="0"/>
              <a:t>bidders can participate in National Grid administered STOR tenders</a:t>
            </a:r>
          </a:p>
          <a:p>
            <a:pPr eaLnBrk="1" hangingPunct="1">
              <a:lnSpc>
                <a:spcPct val="80000"/>
              </a:lnSpc>
            </a:pPr>
            <a:endParaRPr lang="en-IE" sz="18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Process intended to be as mechanistic as possible, while enabling costs to be controlled</a:t>
            </a:r>
            <a:endParaRPr lang="en-IE" dirty="0" smtClean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64704"/>
            <a:ext cx="5400675" cy="504825"/>
          </a:xfrm>
        </p:spPr>
        <p:txBody>
          <a:bodyPr/>
          <a:lstStyle/>
          <a:p>
            <a:pPr eaLnBrk="1" hangingPunct="1"/>
            <a:r>
              <a:rPr lang="en-IE" b="1" dirty="0" smtClean="0"/>
              <a:t>Auction</a:t>
            </a:r>
            <a:endParaRPr lang="en-GB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30"/>
            <a:ext cx="8751658" cy="158423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IE" sz="1600" b="1" dirty="0" smtClean="0"/>
              <a:t>Auction type: </a:t>
            </a:r>
          </a:p>
          <a:p>
            <a:pPr>
              <a:lnSpc>
                <a:spcPct val="80000"/>
              </a:lnSpc>
            </a:pPr>
            <a:r>
              <a:rPr lang="en-IE" sz="1600" dirty="0" smtClean="0"/>
              <a:t>Pay-as-clear descending clock auction with downward sloping demand curve (to enable trade-off between cost and volume)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IE" sz="900" u="sng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IE" sz="1600" b="1" dirty="0" smtClean="0"/>
              <a:t>Eligibility:</a:t>
            </a:r>
          </a:p>
          <a:p>
            <a:pPr>
              <a:lnSpc>
                <a:spcPct val="80000"/>
              </a:lnSpc>
            </a:pPr>
            <a:r>
              <a:rPr lang="en-IE" sz="1600" dirty="0" smtClean="0"/>
              <a:t>Eligible: Generation (inc CHP), Demand Side Response, Storage</a:t>
            </a:r>
          </a:p>
          <a:p>
            <a:pPr>
              <a:lnSpc>
                <a:spcPct val="80000"/>
              </a:lnSpc>
            </a:pPr>
            <a:r>
              <a:rPr lang="en-IE" sz="1600" dirty="0" smtClean="0"/>
              <a:t>Ineligible: CfD plant while CfD administratively set, RO plant, interconnected capacity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endParaRPr lang="en-IE" sz="900" dirty="0" smtClean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935" b="15932"/>
          <a:stretch/>
        </p:blipFill>
        <p:spPr bwMode="auto">
          <a:xfrm>
            <a:off x="3923928" y="2967439"/>
            <a:ext cx="5079250" cy="35579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140968"/>
            <a:ext cx="3672408" cy="287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IE" sz="1600" b="1" dirty="0">
                <a:solidFill>
                  <a:srgbClr val="7B7979"/>
                </a:solidFill>
                <a:latin typeface="+mn-lt"/>
              </a:rPr>
              <a:t>Pre-Qualification: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1600" dirty="0">
                <a:solidFill>
                  <a:srgbClr val="7B7979"/>
                </a:solidFill>
                <a:latin typeface="+mn-lt"/>
              </a:rPr>
              <a:t>All participants </a:t>
            </a:r>
            <a:r>
              <a:rPr lang="en-IE" sz="1600" dirty="0" smtClean="0">
                <a:solidFill>
                  <a:srgbClr val="7B7979"/>
                </a:solidFill>
                <a:latin typeface="+mn-lt"/>
              </a:rPr>
              <a:t>have </a:t>
            </a:r>
            <a:r>
              <a:rPr lang="en-IE" sz="1600" dirty="0">
                <a:solidFill>
                  <a:srgbClr val="7B7979"/>
                </a:solidFill>
                <a:latin typeface="+mn-lt"/>
              </a:rPr>
              <a:t>to </a:t>
            </a:r>
            <a:r>
              <a:rPr lang="en-IE" sz="1600" dirty="0" smtClean="0">
                <a:solidFill>
                  <a:srgbClr val="7B7979"/>
                </a:solidFill>
                <a:latin typeface="+mn-lt"/>
              </a:rPr>
              <a:t>pre-qualify </a:t>
            </a:r>
            <a:endParaRPr lang="en-IE" sz="1600" dirty="0">
              <a:solidFill>
                <a:srgbClr val="7B7979"/>
              </a:solidFill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1600" dirty="0">
                <a:solidFill>
                  <a:srgbClr val="7B7979"/>
                </a:solidFill>
                <a:latin typeface="+mn-lt"/>
              </a:rPr>
              <a:t>Plant de-rating factors set </a:t>
            </a:r>
            <a:r>
              <a:rPr lang="en-IE" sz="1600" dirty="0" smtClean="0">
                <a:solidFill>
                  <a:srgbClr val="7B7979"/>
                </a:solidFill>
                <a:latin typeface="+mn-lt"/>
              </a:rPr>
              <a:t>by SO</a:t>
            </a:r>
            <a:endParaRPr lang="en-IE" sz="1600" dirty="0">
              <a:solidFill>
                <a:srgbClr val="7B7979"/>
              </a:solidFill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1600" dirty="0">
                <a:solidFill>
                  <a:srgbClr val="7B7979"/>
                </a:solidFill>
                <a:latin typeface="+mn-lt"/>
              </a:rPr>
              <a:t>Existing plant wishing to be “price </a:t>
            </a:r>
            <a:r>
              <a:rPr lang="en-IE" sz="1600" dirty="0" smtClean="0">
                <a:solidFill>
                  <a:srgbClr val="7B7979"/>
                </a:solidFill>
                <a:latin typeface="+mn-lt"/>
              </a:rPr>
              <a:t>makers” need </a:t>
            </a:r>
            <a:r>
              <a:rPr lang="en-IE" sz="1600" dirty="0">
                <a:solidFill>
                  <a:srgbClr val="7B7979"/>
                </a:solidFill>
                <a:latin typeface="+mn-lt"/>
              </a:rPr>
              <a:t>to produce </a:t>
            </a:r>
            <a:r>
              <a:rPr lang="en-IE" sz="1600" dirty="0" smtClean="0">
                <a:solidFill>
                  <a:srgbClr val="7B7979"/>
                </a:solidFill>
                <a:latin typeface="+mn-lt"/>
              </a:rPr>
              <a:t>supporting evidence </a:t>
            </a:r>
            <a:endParaRPr lang="en-IE" sz="1600" dirty="0">
              <a:solidFill>
                <a:srgbClr val="7B7979"/>
              </a:solidFill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IE" sz="800" b="1" dirty="0" smtClean="0">
              <a:solidFill>
                <a:srgbClr val="7B7979"/>
              </a:solidFill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IE" sz="1600" b="1" dirty="0" smtClean="0">
                <a:solidFill>
                  <a:srgbClr val="7B7979"/>
                </a:solidFill>
                <a:latin typeface="+mn-lt"/>
              </a:rPr>
              <a:t>Offers </a:t>
            </a:r>
            <a:r>
              <a:rPr lang="en-IE" sz="1600" b="1" dirty="0">
                <a:solidFill>
                  <a:srgbClr val="7B7979"/>
                </a:solidFill>
                <a:latin typeface="+mn-lt"/>
              </a:rPr>
              <a:t>in auction: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1600" dirty="0">
                <a:solidFill>
                  <a:srgbClr val="7B7979"/>
                </a:solidFill>
                <a:latin typeface="+mn-lt"/>
              </a:rPr>
              <a:t>Price, Capacity, Term (£/MW, MW, Term)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1600" dirty="0">
                <a:solidFill>
                  <a:srgbClr val="7B7979"/>
                </a:solidFill>
                <a:latin typeface="+mn-lt"/>
              </a:rPr>
              <a:t>Different contract lengths available – e.g. 1 year for existing, 10 years for new, 3 years for refurbished</a:t>
            </a:r>
          </a:p>
        </p:txBody>
      </p:sp>
    </p:spTree>
    <p:extLst>
      <p:ext uri="{BB962C8B-B14F-4D97-AF65-F5344CB8AC3E}">
        <p14:creationId xmlns:p14="http://schemas.microsoft.com/office/powerpoint/2010/main" xmlns="" val="26200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64704"/>
            <a:ext cx="5400675" cy="504825"/>
          </a:xfrm>
        </p:spPr>
        <p:txBody>
          <a:bodyPr/>
          <a:lstStyle/>
          <a:p>
            <a:pPr eaLnBrk="1" hangingPunct="1"/>
            <a:r>
              <a:rPr lang="en-IE" dirty="0" smtClean="0"/>
              <a:t>Trading</a:t>
            </a:r>
            <a:endParaRPr lang="en-GB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30"/>
            <a:ext cx="8892480" cy="511271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Obligations can be physically traded (novation) from the year ahead of a delivery year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SO’s consent to each trade required; trading parties’ eligibility and pre-qualification status assessed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Plant able to take on additional obligations include:</a:t>
            </a:r>
          </a:p>
          <a:p>
            <a:pPr lvl="1">
              <a:lnSpc>
                <a:spcPct val="80000"/>
              </a:lnSpc>
            </a:pPr>
            <a:r>
              <a:rPr lang="en-IE" sz="1800" dirty="0" smtClean="0"/>
              <a:t>Plant unsuccessful in auction</a:t>
            </a:r>
          </a:p>
          <a:p>
            <a:pPr lvl="1">
              <a:lnSpc>
                <a:spcPct val="80000"/>
              </a:lnSpc>
            </a:pPr>
            <a:r>
              <a:rPr lang="en-IE" sz="1800" dirty="0" smtClean="0"/>
              <a:t>New plant commissioned early</a:t>
            </a:r>
          </a:p>
          <a:p>
            <a:pPr lvl="1">
              <a:lnSpc>
                <a:spcPct val="80000"/>
              </a:lnSpc>
            </a:pPr>
            <a:r>
              <a:rPr lang="en-IE" sz="1800" dirty="0" smtClean="0"/>
              <a:t>Capacity pre-qualified but didn’t participate in auction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Registry platform for capacity obligations</a:t>
            </a:r>
          </a:p>
          <a:p>
            <a:pPr eaLnBrk="1" hangingPunct="1">
              <a:lnSpc>
                <a:spcPct val="80000"/>
              </a:lnSpc>
            </a:pPr>
            <a:endParaRPr lang="en-IE" sz="1200" dirty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Plant with existing capacity obligations, opted out plant or retiring plant will not be able to take on additional obligations</a:t>
            </a:r>
          </a:p>
          <a:p>
            <a:pPr eaLnBrk="1" hangingPunct="1">
              <a:lnSpc>
                <a:spcPct val="80000"/>
              </a:lnSpc>
            </a:pPr>
            <a:endParaRPr lang="en-IE" sz="1200" dirty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All plant able to hedge their positions financially in private markets</a:t>
            </a:r>
            <a:endParaRPr lang="en-IE" sz="1800" dirty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6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7" y="-171400"/>
            <a:ext cx="5905252" cy="504825"/>
          </a:xfrm>
        </p:spPr>
        <p:txBody>
          <a:bodyPr/>
          <a:lstStyle/>
          <a:p>
            <a:pPr eaLnBrk="1" hangingPunct="1"/>
            <a:r>
              <a:rPr lang="en-IE" b="1" dirty="0" smtClean="0"/>
              <a:t/>
            </a:r>
            <a:br>
              <a:rPr lang="en-IE" b="1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b="1" dirty="0" smtClean="0"/>
              <a:t>Definition of product / </a:t>
            </a:r>
            <a:br>
              <a:rPr lang="en-IE" b="1" dirty="0" smtClean="0"/>
            </a:br>
            <a:r>
              <a:rPr lang="en-IE" dirty="0"/>
              <a:t>p</a:t>
            </a:r>
            <a:r>
              <a:rPr lang="en-IE" b="1" dirty="0" smtClean="0"/>
              <a:t>enalties &amp; overdelivery payments</a:t>
            </a:r>
            <a:endParaRPr lang="en-GB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5438" y="1484784"/>
            <a:ext cx="8567042" cy="472710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Stress </a:t>
            </a:r>
            <a:r>
              <a:rPr lang="en-IE" sz="1800" dirty="0"/>
              <a:t>e</a:t>
            </a:r>
            <a:r>
              <a:rPr lang="en-IE" sz="1800" dirty="0" smtClean="0"/>
              <a:t>vent defined as the issue/rescinding of demand control instructions by SO to DNOs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Delivery defined as lower of metered output or FPN plus SO’s instructions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‘VoLL-cash out’ based penalty rate for providers failing to deliver as per their obligation; overdelivery paid at the same rate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Ex-post assessment of obligation and delivery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Penalty liability is capped on portfolio-wide basis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Light touch physical checking regime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Penalties/overdelivery payments only where stress event preceded by ‘Capacity Market Warning’ at least four hours in advance</a:t>
            </a:r>
          </a:p>
          <a:p>
            <a:pPr eaLnBrk="1" hangingPunct="1">
              <a:lnSpc>
                <a:spcPct val="80000"/>
              </a:lnSpc>
            </a:pPr>
            <a:endParaRPr lang="en-IE" sz="10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u="sng" dirty="0"/>
              <a:t>Changes</a:t>
            </a:r>
            <a:r>
              <a:rPr lang="en-IE" sz="1800" dirty="0"/>
              <a:t> in delivery in periods of stress between warning and elapse of four hour period </a:t>
            </a:r>
            <a:r>
              <a:rPr lang="en-IE" sz="1800" dirty="0" smtClean="0"/>
              <a:t>rewarded/penalised</a:t>
            </a:r>
            <a:endParaRPr lang="en-IE" sz="1800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</a:pPr>
            <a:endParaRPr lang="en-IE" sz="1600" dirty="0" smtClean="0"/>
          </a:p>
          <a:p>
            <a:pPr>
              <a:lnSpc>
                <a:spcPct val="80000"/>
              </a:lnSpc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IE" sz="800" dirty="0" smtClean="0"/>
          </a:p>
          <a:p>
            <a:pPr lvl="1">
              <a:lnSpc>
                <a:spcPct val="80000"/>
              </a:lnSpc>
              <a:buNone/>
            </a:pPr>
            <a:endParaRPr lang="en-IE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IE" sz="1800" dirty="0" smtClean="0"/>
          </a:p>
          <a:p>
            <a:pPr eaLnBrk="1" hangingPunct="1">
              <a:lnSpc>
                <a:spcPct val="80000"/>
              </a:lnSpc>
            </a:pPr>
            <a:endParaRPr lang="en-GB" sz="1600" dirty="0" smtClean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021638" y="6356350"/>
            <a:ext cx="6651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9B652-AD23-4137-93BB-0B8D8275835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11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5" y="142875"/>
            <a:ext cx="5905253" cy="504825"/>
          </a:xfrm>
        </p:spPr>
        <p:txBody>
          <a:bodyPr/>
          <a:lstStyle/>
          <a:p>
            <a:pPr eaLnBrk="1" hangingPunct="1"/>
            <a:r>
              <a:rPr lang="en-IE" b="1" dirty="0" smtClean="0"/>
              <a:t/>
            </a:r>
            <a:br>
              <a:rPr lang="en-IE" b="1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b="1" dirty="0" smtClean="0"/>
              <a:t>Payment Model and Settlement</a:t>
            </a:r>
            <a:endParaRPr lang="en-GB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5" y="1700808"/>
            <a:ext cx="4824535" cy="432058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Requirement on industry participants to meet financial commitments</a:t>
            </a:r>
          </a:p>
          <a:p>
            <a:pPr lvl="1" eaLnBrk="1" hangingPunct="1">
              <a:lnSpc>
                <a:spcPct val="80000"/>
              </a:lnSpc>
            </a:pPr>
            <a:r>
              <a:rPr lang="en-IE" sz="1600" dirty="0" smtClean="0"/>
              <a:t>All licensed generators and suppliers [and aggregators] required to accede</a:t>
            </a:r>
          </a:p>
          <a:p>
            <a:pPr lvl="1" eaLnBrk="1" hangingPunct="1">
              <a:lnSpc>
                <a:spcPct val="80000"/>
              </a:lnSpc>
            </a:pPr>
            <a:r>
              <a:rPr lang="en-IE" sz="1600" dirty="0" smtClean="0"/>
              <a:t>Capacity Instruments issued to successful bidders</a:t>
            </a:r>
          </a:p>
          <a:p>
            <a:pPr lvl="1"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Settlement body has right of Cost Recovery (including administration fees &amp; the approved costs of its agents)</a:t>
            </a:r>
          </a:p>
          <a:p>
            <a:pPr lvl="1" eaLnBrk="1" hangingPunct="1">
              <a:lnSpc>
                <a:spcPct val="80000"/>
              </a:lnSpc>
            </a:pPr>
            <a:r>
              <a:rPr lang="en-IE" sz="1600" dirty="0" smtClean="0"/>
              <a:t>Costs recovered from suppliers according to proportion of system peak demand </a:t>
            </a:r>
          </a:p>
          <a:p>
            <a:pPr lvl="1" eaLnBrk="1" hangingPunct="1">
              <a:lnSpc>
                <a:spcPct val="80000"/>
              </a:lnSpc>
            </a:pPr>
            <a:r>
              <a:rPr lang="en-IE" sz="1600" dirty="0" smtClean="0"/>
              <a:t>Surplus/shortfall distributed/collected from suppliers (following year)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Billing Period – monthly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Collateral </a:t>
            </a:r>
            <a:r>
              <a:rPr lang="en-IE" sz="1800" dirty="0"/>
              <a:t>r</a:t>
            </a:r>
            <a:r>
              <a:rPr lang="en-IE" sz="1800" dirty="0" smtClean="0"/>
              <a:t>equired from suppliers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  <a:p>
            <a:pPr eaLnBrk="1" hangingPunct="1">
              <a:lnSpc>
                <a:spcPct val="80000"/>
              </a:lnSpc>
            </a:pPr>
            <a:r>
              <a:rPr lang="en-IE" sz="1800" dirty="0" smtClean="0"/>
              <a:t>Work on flow-through of penalties to affected customers </a:t>
            </a:r>
          </a:p>
          <a:p>
            <a:pPr eaLnBrk="1" hangingPunct="1">
              <a:lnSpc>
                <a:spcPct val="80000"/>
              </a:lnSpc>
            </a:pPr>
            <a:endParaRPr lang="en-IE" sz="1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5496" y="6525344"/>
            <a:ext cx="27363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 material in this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presentation is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work in progress and is not a statement of 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Government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policy or policy intent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cid:image018.png@01CE2BC1.EBC28780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342861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43916"/>
            <a:ext cx="3519479" cy="23712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730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Thank you for your time</a:t>
            </a:r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 smtClean="0"/>
              <a:t>Any questions</a:t>
            </a:r>
          </a:p>
          <a:p>
            <a:pPr marL="0" indent="0" algn="ctr">
              <a:buNone/>
            </a:pPr>
            <a:r>
              <a:rPr lang="en-GB" sz="8800" dirty="0" smtClean="0"/>
              <a:t>?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xmlns="" val="139204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 - new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81D83E-7048-4DF7-98E0-478FE3EC3874}">
  <ds:schemaRefs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 - new template</Template>
  <TotalTime>1354</TotalTime>
  <Words>775</Words>
  <Application>Microsoft Office PowerPoint</Application>
  <PresentationFormat>On-screen Show (4:3)</PresentationFormat>
  <Paragraphs>146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Slides - new template</vt:lpstr>
      <vt:lpstr>Capacity Market  </vt:lpstr>
      <vt:lpstr>Agenda</vt:lpstr>
      <vt:lpstr>Capacity Market –high-level design</vt:lpstr>
      <vt:lpstr>Deciding the volume of capacity to procure</vt:lpstr>
      <vt:lpstr>Auction</vt:lpstr>
      <vt:lpstr>Trading</vt:lpstr>
      <vt:lpstr>  Definition of product /  penalties &amp; overdelivery payments</vt:lpstr>
      <vt:lpstr>  Payment Model and Settlement</vt:lpstr>
      <vt:lpstr>Slide 9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Market Expert Group</dc:title>
  <dc:creator>Kenward Toby (Energy Markets and Networks)</dc:creator>
  <cp:lastModifiedBy>LC</cp:lastModifiedBy>
  <cp:revision>84</cp:revision>
  <cp:lastPrinted>2013-04-16T09:38:48Z</cp:lastPrinted>
  <dcterms:created xsi:type="dcterms:W3CDTF">2013-03-20T10:37:16Z</dcterms:created>
  <dcterms:modified xsi:type="dcterms:W3CDTF">2013-05-03T14:30:59Z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